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2" r:id="rId7"/>
    <p:sldId id="264" r:id="rId8"/>
    <p:sldId id="265" r:id="rId9"/>
    <p:sldId id="266" r:id="rId10"/>
    <p:sldId id="267" r:id="rId11"/>
    <p:sldId id="269" r:id="rId12"/>
    <p:sldId id="270" r:id="rId13"/>
    <p:sldId id="271" r:id="rId14"/>
    <p:sldId id="268" r:id="rId15"/>
    <p:sldId id="272" r:id="rId1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42" autoAdjust="0"/>
    <p:restoredTop sz="94660"/>
  </p:normalViewPr>
  <p:slideViewPr>
    <p:cSldViewPr>
      <p:cViewPr>
        <p:scale>
          <a:sx n="82" d="100"/>
          <a:sy n="82" d="100"/>
        </p:scale>
        <p:origin x="69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7C9FB8-EFB1-4926-9987-5BBBFCC2540E}" type="datetimeFigureOut">
              <a:rPr lang="fr-FR" smtClean="0"/>
              <a:t>02/01/2017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4B7786-0158-4C1A-9C22-5FD68241B9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85988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4B7786-0158-4C1A-9C22-5FD68241B9FB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6951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ED833-A55E-425B-966B-02EBC034540A}" type="datetimeFigureOut">
              <a:rPr lang="fr-FR" smtClean="0"/>
              <a:t>02/01/2017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2BDFD-249C-4454-A4C5-57DB795434F3}" type="slidenum">
              <a:rPr lang="fr-FR" smtClean="0"/>
              <a:t>‹N°›</a:t>
            </a:fld>
            <a:endParaRPr lang="fr-FR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ED833-A55E-425B-966B-02EBC034540A}" type="datetimeFigureOut">
              <a:rPr lang="fr-FR" smtClean="0"/>
              <a:t>02/01/2017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2BDFD-249C-4454-A4C5-57DB795434F3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ED833-A55E-425B-966B-02EBC034540A}" type="datetimeFigureOut">
              <a:rPr lang="fr-FR" smtClean="0"/>
              <a:t>02/01/2017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2BDFD-249C-4454-A4C5-57DB795434F3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ED833-A55E-425B-966B-02EBC034540A}" type="datetimeFigureOut">
              <a:rPr lang="fr-FR" smtClean="0"/>
              <a:t>02/01/2017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2BDFD-249C-4454-A4C5-57DB795434F3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ED833-A55E-425B-966B-02EBC034540A}" type="datetimeFigureOut">
              <a:rPr lang="fr-FR" smtClean="0"/>
              <a:t>02/01/2017</a:t>
            </a:fld>
            <a:endParaRPr lang="fr-FR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2BDFD-249C-4454-A4C5-57DB795434F3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ED833-A55E-425B-966B-02EBC034540A}" type="datetimeFigureOut">
              <a:rPr lang="fr-FR" smtClean="0"/>
              <a:t>02/01/2017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2BDFD-249C-4454-A4C5-57DB795434F3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ED833-A55E-425B-966B-02EBC034540A}" type="datetimeFigureOut">
              <a:rPr lang="fr-FR" smtClean="0"/>
              <a:t>02/01/2017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2BDFD-249C-4454-A4C5-57DB795434F3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ED833-A55E-425B-966B-02EBC034540A}" type="datetimeFigureOut">
              <a:rPr lang="fr-FR" smtClean="0"/>
              <a:t>02/01/2017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2BDFD-249C-4454-A4C5-57DB795434F3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ED833-A55E-425B-966B-02EBC034540A}" type="datetimeFigureOut">
              <a:rPr lang="fr-FR" smtClean="0"/>
              <a:t>02/01/2017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2BDFD-249C-4454-A4C5-57DB795434F3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ED833-A55E-425B-966B-02EBC034540A}" type="datetimeFigureOut">
              <a:rPr lang="fr-FR" smtClean="0"/>
              <a:t>02/01/2017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2BDFD-249C-4454-A4C5-57DB795434F3}" type="slidenum">
              <a:rPr lang="fr-FR" smtClean="0"/>
              <a:t>‹N°›</a:t>
            </a:fld>
            <a:endParaRPr lang="fr-FR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ED833-A55E-425B-966B-02EBC034540A}" type="datetimeFigureOut">
              <a:rPr lang="fr-FR" smtClean="0"/>
              <a:t>02/01/2017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2BDFD-249C-4454-A4C5-57DB795434F3}" type="slidenum">
              <a:rPr lang="fr-FR" smtClean="0"/>
              <a:t>‹N°›</a:t>
            </a:fld>
            <a:endParaRPr lang="fr-FR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403ED833-A55E-425B-966B-02EBC034540A}" type="datetimeFigureOut">
              <a:rPr lang="fr-FR" smtClean="0"/>
              <a:t>02/01/2017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7F62BDFD-249C-4454-A4C5-57DB795434F3}" type="slidenum">
              <a:rPr lang="fr-FR" smtClean="0"/>
              <a:t>‹N°›</a:t>
            </a:fld>
            <a:endParaRPr lang="fr-F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Afficher l'image d'orig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2166594"/>
            <a:ext cx="5182897" cy="2159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372200" y="0"/>
            <a:ext cx="144016" cy="6858000"/>
          </a:xfrm>
          <a:prstGeom prst="rect">
            <a:avLst/>
          </a:prstGeom>
          <a:solidFill>
            <a:schemeClr val="accent1">
              <a:lumMod val="1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6511078" y="0"/>
            <a:ext cx="2627784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5094" y="332656"/>
            <a:ext cx="2265985" cy="151216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279" y="2177480"/>
            <a:ext cx="2431275" cy="182345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3589" y="4357655"/>
            <a:ext cx="2247900" cy="22479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206506" y="0"/>
            <a:ext cx="72008" cy="6858000"/>
          </a:xfrm>
          <a:prstGeom prst="rect">
            <a:avLst/>
          </a:prstGeom>
          <a:solidFill>
            <a:schemeClr val="tx2">
              <a:lumMod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1078" y="15824"/>
            <a:ext cx="2632922" cy="684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45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1773" y="188640"/>
            <a:ext cx="4546848" cy="698252"/>
          </a:xfrm>
        </p:spPr>
        <p:txBody>
          <a:bodyPr/>
          <a:lstStyle/>
          <a:p>
            <a:r>
              <a:rPr lang="fr-FR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C- Les bonbons cultes </a:t>
            </a:r>
            <a:endParaRPr lang="fr-FR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6758" y="3421829"/>
            <a:ext cx="3613992" cy="2477889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3059832" y="5618753"/>
            <a:ext cx="3120280" cy="67710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chemeClr val="tx1"/>
                </a:solidFill>
              </a:rPr>
              <a:t>« On grandira plus tard »</a:t>
            </a:r>
            <a:r>
              <a:rPr lang="fr-FR" sz="2000" dirty="0" smtClean="0">
                <a:solidFill>
                  <a:srgbClr val="002060"/>
                </a:solidFill>
              </a:rPr>
              <a:t> </a:t>
            </a:r>
          </a:p>
          <a:p>
            <a:r>
              <a:rPr lang="fr-FR" dirty="0" smtClean="0">
                <a:solidFill>
                  <a:srgbClr val="002060"/>
                </a:solidFill>
              </a:rPr>
              <a:t> 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829731" y="938622"/>
            <a:ext cx="5036350" cy="129266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Quelques chiffres </a:t>
            </a:r>
            <a:r>
              <a:rPr lang="fr-FR" dirty="0" smtClean="0">
                <a:solidFill>
                  <a:srgbClr val="002060"/>
                </a:solidFill>
              </a:rPr>
              <a:t>: </a:t>
            </a:r>
          </a:p>
          <a:p>
            <a:r>
              <a:rPr lang="fr-FR" dirty="0" smtClean="0">
                <a:solidFill>
                  <a:srgbClr val="002060"/>
                </a:solidFill>
              </a:rPr>
              <a:t>*6000T vendues chaque année pour les 3 </a:t>
            </a:r>
            <a:r>
              <a:rPr lang="fr-FR" dirty="0" err="1" smtClean="0">
                <a:solidFill>
                  <a:srgbClr val="002060"/>
                </a:solidFill>
              </a:rPr>
              <a:t>tagadas</a:t>
            </a:r>
            <a:r>
              <a:rPr lang="fr-FR" dirty="0" smtClean="0">
                <a:solidFill>
                  <a:srgbClr val="002060"/>
                </a:solidFill>
              </a:rPr>
              <a:t> </a:t>
            </a:r>
          </a:p>
          <a:p>
            <a:r>
              <a:rPr lang="fr-FR" dirty="0" smtClean="0">
                <a:solidFill>
                  <a:srgbClr val="002060"/>
                </a:solidFill>
              </a:rPr>
              <a:t>*30 </a:t>
            </a:r>
            <a:r>
              <a:rPr lang="fr-FR" dirty="0" err="1" smtClean="0">
                <a:solidFill>
                  <a:srgbClr val="002060"/>
                </a:solidFill>
              </a:rPr>
              <a:t>tagadas</a:t>
            </a:r>
            <a:r>
              <a:rPr lang="fr-FR" dirty="0" smtClean="0">
                <a:solidFill>
                  <a:srgbClr val="002060"/>
                </a:solidFill>
              </a:rPr>
              <a:t> achetées </a:t>
            </a:r>
            <a:r>
              <a:rPr lang="fr-FR" dirty="0" smtClean="0">
                <a:solidFill>
                  <a:srgbClr val="002060"/>
                </a:solidFill>
              </a:rPr>
              <a:t>par seconde</a:t>
            </a:r>
          </a:p>
          <a:p>
            <a:r>
              <a:rPr lang="fr-FR" dirty="0" smtClean="0">
                <a:solidFill>
                  <a:srgbClr val="002060"/>
                </a:solidFill>
              </a:rPr>
              <a:t>*3000 consommées en France par </a:t>
            </a:r>
            <a:r>
              <a:rPr lang="fr-FR" dirty="0" smtClean="0">
                <a:solidFill>
                  <a:srgbClr val="002060"/>
                </a:solidFill>
              </a:rPr>
              <a:t>minute</a:t>
            </a:r>
            <a:endParaRPr lang="fr-FR" dirty="0" smtClean="0">
              <a:solidFill>
                <a:srgbClr val="00206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64721" y="886892"/>
            <a:ext cx="22070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u="sng" cap="none" spc="0" dirty="0" err="1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tagada</a:t>
            </a:r>
            <a:endParaRPr lang="fr-FR" sz="5400" b="1" u="sng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58718" y="2981658"/>
            <a:ext cx="258275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88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1969</a:t>
            </a:r>
            <a:endParaRPr lang="fr-FR" sz="88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325" y="4091274"/>
            <a:ext cx="2462475" cy="246247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42897" y="1975320"/>
            <a:ext cx="38868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u="sng" dirty="0" smtClean="0">
                <a:solidFill>
                  <a:srgbClr val="002060"/>
                </a:solidFill>
              </a:rPr>
              <a:t>Fabrication :</a:t>
            </a:r>
          </a:p>
          <a:p>
            <a:r>
              <a:rPr lang="fr-FR" sz="2000" dirty="0" smtClean="0">
                <a:solidFill>
                  <a:srgbClr val="002060"/>
                </a:solidFill>
              </a:rPr>
              <a:t>*sucre , sirop de glucose , gélatine</a:t>
            </a:r>
          </a:p>
          <a:p>
            <a:r>
              <a:rPr lang="fr-FR" sz="2000" dirty="0" smtClean="0">
                <a:solidFill>
                  <a:srgbClr val="002060"/>
                </a:solidFill>
              </a:rPr>
              <a:t>*colorant , arômes</a:t>
            </a:r>
          </a:p>
          <a:p>
            <a:r>
              <a:rPr lang="fr-FR" sz="2000" dirty="0" smtClean="0">
                <a:solidFill>
                  <a:srgbClr val="002060"/>
                </a:solidFill>
              </a:rPr>
              <a:t>*moules -&gt; 48H</a:t>
            </a:r>
          </a:p>
          <a:p>
            <a:r>
              <a:rPr lang="fr-FR" sz="2000" dirty="0" smtClean="0">
                <a:solidFill>
                  <a:srgbClr val="002060"/>
                </a:solidFill>
              </a:rPr>
              <a:t>*salle étuvage </a:t>
            </a:r>
          </a:p>
          <a:p>
            <a:r>
              <a:rPr lang="fr-FR" sz="2000" dirty="0" smtClean="0">
                <a:solidFill>
                  <a:srgbClr val="002060"/>
                </a:solidFill>
              </a:rPr>
              <a:t>*enrobage</a:t>
            </a:r>
            <a:endParaRPr lang="fr-FR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9296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725144"/>
            <a:ext cx="5904656" cy="157161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5092" y="294032"/>
            <a:ext cx="367240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6000" b="1" u="sng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L’ours D’or </a:t>
            </a:r>
            <a:endParaRPr lang="fr-FR" sz="6000" b="1" u="sng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79422" y="5661248"/>
            <a:ext cx="16530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1922</a:t>
            </a:r>
            <a:endParaRPr lang="fr-FR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888305" y="548680"/>
            <a:ext cx="3672408" cy="203132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fr-FR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Quelques chiffres </a:t>
            </a:r>
            <a:r>
              <a:rPr lang="fr-FR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fr-FR" dirty="0" smtClean="0">
              <a:solidFill>
                <a:srgbClr val="002060"/>
              </a:solidFill>
            </a:endParaRPr>
          </a:p>
          <a:p>
            <a:r>
              <a:rPr lang="fr-FR" dirty="0" smtClean="0">
                <a:solidFill>
                  <a:srgbClr val="002060"/>
                </a:solidFill>
              </a:rPr>
              <a:t>*100 millions d’exemplaires produits chaque jour </a:t>
            </a:r>
          </a:p>
          <a:p>
            <a:r>
              <a:rPr lang="fr-FR" dirty="0" smtClean="0">
                <a:solidFill>
                  <a:srgbClr val="002060"/>
                </a:solidFill>
              </a:rPr>
              <a:t>*160 306 KM longueur de la file indienne que forment les ours d’or produits en une année , soit 4 fois le tour de la terre</a:t>
            </a:r>
            <a:endParaRPr lang="fr-FR" dirty="0">
              <a:solidFill>
                <a:srgbClr val="00206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216" y="3288591"/>
            <a:ext cx="2247900" cy="22479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75072" y="1306648"/>
            <a:ext cx="403244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u="sng" dirty="0" smtClean="0">
                <a:solidFill>
                  <a:srgbClr val="002060"/>
                </a:solidFill>
              </a:rPr>
              <a:t>Composition : </a:t>
            </a:r>
            <a:endParaRPr lang="fr-FR" sz="2000" b="1" u="sng" dirty="0" smtClean="0">
              <a:solidFill>
                <a:srgbClr val="002060"/>
              </a:solidFill>
            </a:endParaRPr>
          </a:p>
          <a:p>
            <a:r>
              <a:rPr lang="fr-FR" sz="2000" dirty="0" smtClean="0">
                <a:solidFill>
                  <a:srgbClr val="002060"/>
                </a:solidFill>
              </a:rPr>
              <a:t>*6 parfums </a:t>
            </a:r>
          </a:p>
          <a:p>
            <a:r>
              <a:rPr lang="fr-FR" sz="2000" dirty="0" smtClean="0">
                <a:solidFill>
                  <a:srgbClr val="002060"/>
                </a:solidFill>
              </a:rPr>
              <a:t>*2007</a:t>
            </a:r>
          </a:p>
          <a:p>
            <a:r>
              <a:rPr lang="fr-FR" sz="2000" dirty="0" smtClean="0">
                <a:solidFill>
                  <a:srgbClr val="002060"/>
                </a:solidFill>
              </a:rPr>
              <a:t>*cire d’abeille , cire de carnauba </a:t>
            </a:r>
          </a:p>
          <a:p>
            <a:endParaRPr lang="fr-FR" sz="2000" dirty="0" smtClean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2780928"/>
            <a:ext cx="2295376" cy="1721532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177437" y="2904829"/>
            <a:ext cx="30963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solidFill>
                  <a:srgbClr val="002060"/>
                </a:solidFill>
              </a:rPr>
              <a:t>Curcumine , citron </a:t>
            </a:r>
          </a:p>
          <a:p>
            <a:r>
              <a:rPr lang="fr-FR" sz="3200" dirty="0" smtClean="0">
                <a:solidFill>
                  <a:srgbClr val="002060"/>
                </a:solidFill>
              </a:rPr>
              <a:t>Épinard , kiwi</a:t>
            </a:r>
          </a:p>
          <a:p>
            <a:r>
              <a:rPr lang="fr-FR" sz="3200" dirty="0" smtClean="0">
                <a:solidFill>
                  <a:srgbClr val="002060"/>
                </a:solidFill>
              </a:rPr>
              <a:t>Cassis , </a:t>
            </a:r>
            <a:r>
              <a:rPr lang="fr-FR" sz="3200" dirty="0" err="1" smtClean="0">
                <a:solidFill>
                  <a:srgbClr val="002060"/>
                </a:solidFill>
              </a:rPr>
              <a:t>bettrave</a:t>
            </a:r>
            <a:endParaRPr lang="fr-FR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2205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0423" y="2682375"/>
            <a:ext cx="2855640" cy="160629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18" y="213021"/>
            <a:ext cx="3135685" cy="313568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583986" y="3181306"/>
            <a:ext cx="4806695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6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Rotella</a:t>
            </a:r>
            <a:endParaRPr lang="fr-FR" sz="6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76295" y="2425376"/>
            <a:ext cx="16530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1947</a:t>
            </a:r>
            <a:endParaRPr lang="fr-FR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973459" y="4536566"/>
            <a:ext cx="3757926" cy="175432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Quelques chiffres </a:t>
            </a:r>
            <a:r>
              <a:rPr lang="fr-FR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fr-FR" dirty="0" smtClean="0">
              <a:solidFill>
                <a:srgbClr val="002060"/>
              </a:solidFill>
            </a:endParaRPr>
          </a:p>
          <a:p>
            <a:r>
              <a:rPr lang="fr-FR" dirty="0" smtClean="0">
                <a:solidFill>
                  <a:srgbClr val="002060"/>
                </a:solidFill>
              </a:rPr>
              <a:t>*1M longueur totale d’un </a:t>
            </a:r>
            <a:r>
              <a:rPr lang="fr-FR" dirty="0" err="1" smtClean="0">
                <a:solidFill>
                  <a:srgbClr val="002060"/>
                </a:solidFill>
              </a:rPr>
              <a:t>rotella</a:t>
            </a:r>
            <a:r>
              <a:rPr lang="fr-FR" dirty="0" smtClean="0">
                <a:solidFill>
                  <a:srgbClr val="002060"/>
                </a:solidFill>
              </a:rPr>
              <a:t> déroulé , puis dédoublé </a:t>
            </a:r>
          </a:p>
          <a:p>
            <a:r>
              <a:rPr lang="fr-FR" dirty="0" smtClean="0">
                <a:solidFill>
                  <a:srgbClr val="002060"/>
                </a:solidFill>
              </a:rPr>
              <a:t>*385 000 Km longueur des rouleaux produits en une année , soit la distance terre-lune  </a:t>
            </a:r>
            <a:endParaRPr lang="fr-FR" dirty="0">
              <a:solidFill>
                <a:srgbClr val="00206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4283" y="213021"/>
            <a:ext cx="2077043" cy="2072897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3482354" y="1839483"/>
            <a:ext cx="3186778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‘’L’art de dérouler un Rotella’’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3545639" y="282218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000" b="1" u="sng" dirty="0">
                <a:solidFill>
                  <a:srgbClr val="C00000"/>
                </a:solidFill>
              </a:rPr>
              <a:t>FABRICATION </a:t>
            </a:r>
            <a:r>
              <a:rPr lang="fr-FR" sz="2000" dirty="0">
                <a:solidFill>
                  <a:srgbClr val="C00000"/>
                </a:solidFill>
              </a:rPr>
              <a:t>: </a:t>
            </a:r>
          </a:p>
          <a:p>
            <a:r>
              <a:rPr lang="fr-FR" sz="2000" dirty="0">
                <a:solidFill>
                  <a:srgbClr val="C00000"/>
                </a:solidFill>
              </a:rPr>
              <a:t>*racines de réglisse , râpées </a:t>
            </a:r>
          </a:p>
          <a:p>
            <a:r>
              <a:rPr lang="fr-FR" sz="2000" dirty="0">
                <a:solidFill>
                  <a:srgbClr val="C00000"/>
                </a:solidFill>
              </a:rPr>
              <a:t>*cuisson -&gt; épaisse pâte noire </a:t>
            </a:r>
          </a:p>
          <a:p>
            <a:r>
              <a:rPr lang="fr-FR" sz="2000" dirty="0">
                <a:solidFill>
                  <a:srgbClr val="C00000"/>
                </a:solidFill>
              </a:rPr>
              <a:t>*froid -&gt; broyées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644" y="4353560"/>
            <a:ext cx="2967203" cy="2225402"/>
          </a:xfrm>
          <a:prstGeom prst="rect">
            <a:avLst/>
          </a:prstGeom>
        </p:spPr>
      </p:pic>
      <p:sp>
        <p:nvSpPr>
          <p:cNvPr id="12" name="Double flèche horizontale 11"/>
          <p:cNvSpPr/>
          <p:nvPr/>
        </p:nvSpPr>
        <p:spPr>
          <a:xfrm>
            <a:off x="5237853" y="3097298"/>
            <a:ext cx="673396" cy="251408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0314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50258" y="0"/>
            <a:ext cx="36653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fr-FR" sz="5400" b="1" u="sng" cap="none" spc="0" dirty="0" err="1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chamallows</a:t>
            </a:r>
            <a:endParaRPr lang="fr-FR" sz="5400" b="1" u="sng" cap="none" spc="0" dirty="0">
              <a:ln/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27784" y="5599774"/>
            <a:ext cx="16530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fr-FR" sz="5400" b="1" cap="none" spc="0" dirty="0" smtClean="0">
                <a:ln/>
                <a:solidFill>
                  <a:schemeClr val="accent3"/>
                </a:solidFill>
                <a:effectLst/>
              </a:rPr>
              <a:t>1971</a:t>
            </a:r>
            <a:endParaRPr lang="fr-FR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148064" y="1196752"/>
            <a:ext cx="3672408" cy="147732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u="sng" dirty="0" smtClean="0">
                <a:solidFill>
                  <a:srgbClr val="002060"/>
                </a:solidFill>
              </a:rPr>
              <a:t>Quelques chiffres </a:t>
            </a:r>
            <a:r>
              <a:rPr lang="fr-FR" b="1" u="sng" dirty="0" smtClean="0">
                <a:solidFill>
                  <a:srgbClr val="002060"/>
                </a:solidFill>
              </a:rPr>
              <a:t>:</a:t>
            </a:r>
            <a:endParaRPr lang="fr-FR" dirty="0" smtClean="0">
              <a:solidFill>
                <a:srgbClr val="002060"/>
              </a:solidFill>
            </a:endParaRPr>
          </a:p>
          <a:p>
            <a:r>
              <a:rPr lang="fr-FR" dirty="0" smtClean="0">
                <a:solidFill>
                  <a:srgbClr val="002060"/>
                </a:solidFill>
              </a:rPr>
              <a:t>*2500 T vendues chaque année </a:t>
            </a:r>
          </a:p>
          <a:p>
            <a:r>
              <a:rPr lang="fr-FR" dirty="0" smtClean="0">
                <a:solidFill>
                  <a:srgbClr val="002060"/>
                </a:solidFill>
              </a:rPr>
              <a:t>*les </a:t>
            </a:r>
            <a:r>
              <a:rPr lang="fr-FR" dirty="0" err="1" smtClean="0">
                <a:solidFill>
                  <a:srgbClr val="002060"/>
                </a:solidFill>
              </a:rPr>
              <a:t>chamallows</a:t>
            </a:r>
            <a:r>
              <a:rPr lang="fr-FR" dirty="0" smtClean="0">
                <a:solidFill>
                  <a:srgbClr val="002060"/>
                </a:solidFill>
              </a:rPr>
              <a:t> sont présents dans 2,8 millions de foyers </a:t>
            </a:r>
          </a:p>
          <a:p>
            <a:r>
              <a:rPr lang="fr-FR" dirty="0" smtClean="0">
                <a:solidFill>
                  <a:srgbClr val="002060"/>
                </a:solidFill>
              </a:rPr>
              <a:t>*6,5 millions de sachets vendus par an </a:t>
            </a:r>
            <a:endParaRPr lang="fr-FR" dirty="0">
              <a:solidFill>
                <a:srgbClr val="002060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04064"/>
            <a:ext cx="2630618" cy="3273658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421292" y="3674408"/>
            <a:ext cx="4114800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« Un peu de </a:t>
            </a:r>
            <a:r>
              <a:rPr lang="fr-FR" dirty="0" err="1" smtClean="0"/>
              <a:t>chamallows</a:t>
            </a:r>
            <a:r>
              <a:rPr lang="fr-FR" dirty="0" smtClean="0"/>
              <a:t> dans votre vie »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437112"/>
            <a:ext cx="2227172" cy="222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571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D- Le musée HARIBO à Uzès </a:t>
            </a:r>
            <a:endParaRPr lang="fr-FR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045215">
            <a:off x="6192757" y="858381"/>
            <a:ext cx="2512038" cy="188402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87348">
            <a:off x="4456636" y="2296572"/>
            <a:ext cx="4483085" cy="294602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952" y="1219919"/>
            <a:ext cx="2808312" cy="2106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34042">
            <a:off x="2799710" y="2611397"/>
            <a:ext cx="3264581" cy="21727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02523">
            <a:off x="5055635" y="4531710"/>
            <a:ext cx="3206925" cy="2092519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148473">
            <a:off x="261462" y="3703523"/>
            <a:ext cx="3192526" cy="2904312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852940">
            <a:off x="178401" y="1705347"/>
            <a:ext cx="3803367" cy="143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568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80528" y="12758"/>
            <a:ext cx="9001000" cy="47089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0000" b="1" u="sng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FIN</a:t>
            </a:r>
            <a:endParaRPr lang="fr-FR" sz="30000" b="1" u="sng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4513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54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Sommaire : </a:t>
            </a:r>
            <a:endParaRPr lang="fr-FR" sz="54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6509" y="1417638"/>
            <a:ext cx="835292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u="sng" dirty="0" smtClean="0">
                <a:solidFill>
                  <a:srgbClr val="002060"/>
                </a:solidFill>
              </a:rPr>
              <a:t>Partie 1 : Du chaudron de cuivre , au succès </a:t>
            </a:r>
            <a:r>
              <a:rPr lang="fr-FR" b="1" u="sng" dirty="0" err="1" smtClean="0">
                <a:solidFill>
                  <a:srgbClr val="002060"/>
                </a:solidFill>
              </a:rPr>
              <a:t>planètaire</a:t>
            </a:r>
            <a:endParaRPr lang="fr-FR" b="1" u="sng" dirty="0" smtClean="0">
              <a:solidFill>
                <a:srgbClr val="002060"/>
              </a:solidFill>
            </a:endParaRPr>
          </a:p>
          <a:p>
            <a:r>
              <a:rPr lang="fr-FR" dirty="0" smtClean="0">
                <a:solidFill>
                  <a:srgbClr val="0070C0"/>
                </a:solidFill>
              </a:rPr>
              <a:t>     A) Hans </a:t>
            </a:r>
            <a:r>
              <a:rPr lang="fr-FR" dirty="0" err="1" smtClean="0">
                <a:solidFill>
                  <a:srgbClr val="0070C0"/>
                </a:solidFill>
              </a:rPr>
              <a:t>Riegel</a:t>
            </a:r>
            <a:r>
              <a:rPr lang="fr-FR" dirty="0" smtClean="0">
                <a:solidFill>
                  <a:srgbClr val="0070C0"/>
                </a:solidFill>
              </a:rPr>
              <a:t> , apprenti confiseur</a:t>
            </a:r>
          </a:p>
          <a:p>
            <a:r>
              <a:rPr lang="fr-FR" dirty="0" smtClean="0">
                <a:solidFill>
                  <a:srgbClr val="0070C0"/>
                </a:solidFill>
              </a:rPr>
              <a:t>     B) Un capital de départ légendaire</a:t>
            </a:r>
          </a:p>
          <a:p>
            <a:r>
              <a:rPr lang="fr-FR" dirty="0" smtClean="0">
                <a:solidFill>
                  <a:srgbClr val="0070C0"/>
                </a:solidFill>
              </a:rPr>
              <a:t>     C) Première naissance</a:t>
            </a:r>
          </a:p>
          <a:p>
            <a:r>
              <a:rPr lang="fr-FR" dirty="0" smtClean="0">
                <a:solidFill>
                  <a:srgbClr val="0070C0"/>
                </a:solidFill>
              </a:rPr>
              <a:t>     D) Avant et après </a:t>
            </a:r>
            <a:r>
              <a:rPr lang="fr-FR" dirty="0" smtClean="0">
                <a:solidFill>
                  <a:srgbClr val="0070C0"/>
                </a:solidFill>
              </a:rPr>
              <a:t>u</a:t>
            </a:r>
            <a:r>
              <a:rPr lang="fr-FR" dirty="0" smtClean="0">
                <a:solidFill>
                  <a:srgbClr val="0070C0"/>
                </a:solidFill>
              </a:rPr>
              <a:t>n </a:t>
            </a:r>
            <a:r>
              <a:rPr lang="fr-FR" dirty="0" smtClean="0">
                <a:solidFill>
                  <a:srgbClr val="0070C0"/>
                </a:solidFill>
              </a:rPr>
              <a:t>nouveau départ </a:t>
            </a:r>
          </a:p>
          <a:p>
            <a:r>
              <a:rPr lang="fr-FR" dirty="0" smtClean="0">
                <a:solidFill>
                  <a:srgbClr val="0070C0"/>
                </a:solidFill>
              </a:rPr>
              <a:t>     </a:t>
            </a:r>
            <a:r>
              <a:rPr lang="fr-FR" dirty="0" smtClean="0">
                <a:solidFill>
                  <a:srgbClr val="0070C0"/>
                </a:solidFill>
              </a:rPr>
              <a:t>E) </a:t>
            </a:r>
            <a:r>
              <a:rPr lang="fr-FR" dirty="0" smtClean="0">
                <a:solidFill>
                  <a:srgbClr val="0070C0"/>
                </a:solidFill>
              </a:rPr>
              <a:t>Du sucre aux gélifiés</a:t>
            </a:r>
          </a:p>
          <a:p>
            <a:r>
              <a:rPr lang="fr-FR" b="1" u="sng" dirty="0" smtClean="0">
                <a:solidFill>
                  <a:srgbClr val="002060"/>
                </a:solidFill>
              </a:rPr>
              <a:t>Partie 2 : Haribo d’aujourd’hui</a:t>
            </a:r>
          </a:p>
          <a:p>
            <a:r>
              <a:rPr lang="fr-FR" dirty="0" smtClean="0">
                <a:solidFill>
                  <a:srgbClr val="002060"/>
                </a:solidFill>
              </a:rPr>
              <a:t>      </a:t>
            </a:r>
            <a:r>
              <a:rPr lang="fr-FR" dirty="0" smtClean="0">
                <a:solidFill>
                  <a:srgbClr val="0070C0"/>
                </a:solidFill>
              </a:rPr>
              <a:t>A) Quelques chiffres</a:t>
            </a:r>
          </a:p>
          <a:p>
            <a:r>
              <a:rPr lang="fr-FR" dirty="0" smtClean="0">
                <a:solidFill>
                  <a:srgbClr val="0070C0"/>
                </a:solidFill>
              </a:rPr>
              <a:t>      B) Haribo dans le monde</a:t>
            </a:r>
          </a:p>
          <a:p>
            <a:r>
              <a:rPr lang="fr-FR" dirty="0" smtClean="0">
                <a:solidFill>
                  <a:srgbClr val="0070C0"/>
                </a:solidFill>
              </a:rPr>
              <a:t>      C) Les bonbons cultes</a:t>
            </a:r>
          </a:p>
          <a:p>
            <a:r>
              <a:rPr lang="fr-FR" dirty="0" smtClean="0">
                <a:solidFill>
                  <a:srgbClr val="0070C0"/>
                </a:solidFill>
              </a:rPr>
              <a:t>      D) Le musée HARIBO à Uzès</a:t>
            </a:r>
            <a:endParaRPr lang="fr-FR" dirty="0">
              <a:solidFill>
                <a:srgbClr val="0070C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4883" y="2864771"/>
            <a:ext cx="5081646" cy="33843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57098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5328592" cy="796950"/>
          </a:xfrm>
        </p:spPr>
        <p:txBody>
          <a:bodyPr>
            <a:normAutofit/>
          </a:bodyPr>
          <a:lstStyle/>
          <a:p>
            <a:pPr algn="ctr"/>
            <a:r>
              <a:rPr lang="fr-FR" sz="44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A- HANS RIEGEL </a:t>
            </a:r>
            <a:endParaRPr lang="fr-FR" sz="44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5508104" y="576659"/>
            <a:ext cx="3168352" cy="2400657"/>
          </a:xfrm>
          <a:prstGeom prst="rect">
            <a:avLst/>
          </a:prstGeom>
          <a:noFill/>
          <a:ln>
            <a:solidFill>
              <a:schemeClr val="accent1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002060"/>
                </a:solidFill>
              </a:rPr>
              <a:t>-3 avril 1893 (naissance) </a:t>
            </a:r>
          </a:p>
          <a:p>
            <a:r>
              <a:rPr lang="fr-FR" sz="2000" dirty="0" smtClean="0">
                <a:solidFill>
                  <a:srgbClr val="002060"/>
                </a:solidFill>
              </a:rPr>
              <a:t>-1945 ( mort) </a:t>
            </a:r>
          </a:p>
          <a:p>
            <a:r>
              <a:rPr lang="fr-FR" sz="2000" dirty="0" smtClean="0">
                <a:solidFill>
                  <a:srgbClr val="002060"/>
                </a:solidFill>
              </a:rPr>
              <a:t>-52 ans </a:t>
            </a:r>
            <a:r>
              <a:rPr lang="fr-FR" sz="2000" dirty="0">
                <a:solidFill>
                  <a:srgbClr val="002060"/>
                </a:solidFill>
              </a:rPr>
              <a:t>-crise cardiaque </a:t>
            </a:r>
            <a:endParaRPr lang="fr-FR" sz="2000" dirty="0" smtClean="0">
              <a:solidFill>
                <a:srgbClr val="002060"/>
              </a:solidFill>
            </a:endParaRPr>
          </a:p>
          <a:p>
            <a:r>
              <a:rPr lang="fr-FR" b="1" dirty="0" smtClean="0">
                <a:solidFill>
                  <a:srgbClr val="002060"/>
                </a:solidFill>
              </a:rPr>
              <a:t>-3 enfants (Anita , Paul et Hans junior</a:t>
            </a:r>
          </a:p>
          <a:p>
            <a:r>
              <a:rPr lang="fr-FR" b="1" dirty="0" smtClean="0">
                <a:solidFill>
                  <a:srgbClr val="002060"/>
                </a:solidFill>
              </a:rPr>
              <a:t>-</a:t>
            </a:r>
            <a:r>
              <a:rPr lang="fr-FR" b="1" dirty="0" err="1" smtClean="0">
                <a:solidFill>
                  <a:srgbClr val="002060"/>
                </a:solidFill>
              </a:rPr>
              <a:t>Gertrud</a:t>
            </a:r>
            <a:r>
              <a:rPr lang="fr-FR" b="1" dirty="0" smtClean="0">
                <a:solidFill>
                  <a:srgbClr val="002060"/>
                </a:solidFill>
              </a:rPr>
              <a:t> </a:t>
            </a:r>
            <a:r>
              <a:rPr lang="fr-FR" b="1" dirty="0" smtClean="0">
                <a:solidFill>
                  <a:srgbClr val="002060"/>
                </a:solidFill>
                <a:sym typeface="Wingdings" panose="05000000000000000000" pitchFamily="2" charset="2"/>
              </a:rPr>
              <a:t> 1921</a:t>
            </a:r>
            <a:endParaRPr lang="fr-FR" b="1" dirty="0">
              <a:solidFill>
                <a:srgbClr val="002060"/>
              </a:solidFill>
            </a:endParaRPr>
          </a:p>
          <a:p>
            <a:endParaRPr lang="fr-FR" dirty="0">
              <a:solidFill>
                <a:srgbClr val="002060"/>
              </a:solidFill>
            </a:endParaRPr>
          </a:p>
          <a:p>
            <a:endParaRPr lang="fr-FR" dirty="0" smtClean="0">
              <a:solidFill>
                <a:srgbClr val="002060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736" y="1270245"/>
            <a:ext cx="1834228" cy="237626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8416" y="1666289"/>
            <a:ext cx="2820236" cy="158417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4725144"/>
            <a:ext cx="5035124" cy="163562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0932" y="3250465"/>
            <a:ext cx="2056139" cy="5968382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7105352" y="2881133"/>
            <a:ext cx="2056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Gertrud</a:t>
            </a:r>
            <a:endParaRPr lang="fr-FR" b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622348" y="3339186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Hans </a:t>
            </a:r>
            <a:r>
              <a:rPr lang="fr-FR" b="1" u="sng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Riegel</a:t>
            </a:r>
            <a:endParaRPr lang="fr-FR" b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411760" y="429309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Anita</a:t>
            </a:r>
            <a:endParaRPr lang="fr-FR" b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4423594" y="4324454"/>
            <a:ext cx="1290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Paul</a:t>
            </a:r>
            <a:r>
              <a:rPr lang="fr-FR" dirty="0" smtClean="0">
                <a:solidFill>
                  <a:srgbClr val="002060"/>
                </a:solidFill>
              </a:rPr>
              <a:t> 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397468" y="4451757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Hans </a:t>
            </a:r>
            <a:r>
              <a:rPr lang="fr-FR" b="1" u="sng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Riegel</a:t>
            </a:r>
            <a:r>
              <a:rPr lang="fr-FR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Jr</a:t>
            </a:r>
            <a:endParaRPr lang="fr-FR" b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8779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3809" y="530874"/>
            <a:ext cx="5698976" cy="652934"/>
          </a:xfrm>
        </p:spPr>
        <p:txBody>
          <a:bodyPr>
            <a:normAutofit fontScale="90000"/>
          </a:bodyPr>
          <a:lstStyle/>
          <a:p>
            <a:r>
              <a:rPr lang="fr-FR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B- Un capital de départ légendaire</a:t>
            </a:r>
            <a:endParaRPr lang="fr-FR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1145" y="298167"/>
            <a:ext cx="4449756" cy="250457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0661" y="3829367"/>
            <a:ext cx="2160240" cy="2829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938" y="4118109"/>
            <a:ext cx="3935498" cy="2682011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394" y="1125960"/>
            <a:ext cx="2966493" cy="2966493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4203943" y="4812396"/>
            <a:ext cx="2376877" cy="1200329"/>
          </a:xfrm>
          <a:prstGeom prst="rect">
            <a:avLst/>
          </a:prstGeom>
          <a:noFill/>
          <a:ln>
            <a:solidFill>
              <a:schemeClr val="tx2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2060"/>
                </a:solidFill>
              </a:rPr>
              <a:t>*13 décembre 1920 (HARIBO)</a:t>
            </a:r>
          </a:p>
          <a:p>
            <a:r>
              <a:rPr lang="fr-FR" dirty="0" smtClean="0">
                <a:solidFill>
                  <a:srgbClr val="002060"/>
                </a:solidFill>
              </a:rPr>
              <a:t>*1914</a:t>
            </a:r>
          </a:p>
          <a:p>
            <a:r>
              <a:rPr lang="fr-FR" dirty="0" smtClean="0">
                <a:solidFill>
                  <a:srgbClr val="002060"/>
                </a:solidFill>
              </a:rPr>
              <a:t>*1918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361320" y="2906037"/>
            <a:ext cx="4572000" cy="923330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>
            <a:spAutoFit/>
          </a:bodyPr>
          <a:lstStyle/>
          <a:p>
            <a:r>
              <a:rPr lang="fr-FR" dirty="0">
                <a:solidFill>
                  <a:srgbClr val="C00000"/>
                </a:solidFill>
              </a:rPr>
              <a:t> sac de sucre, d’une plaque de marbre, d’un tabouret, d’un four, d’un chaudron de cuivre et d’un rouleau.</a:t>
            </a:r>
          </a:p>
        </p:txBody>
      </p:sp>
    </p:spTree>
    <p:extLst>
      <p:ext uri="{BB962C8B-B14F-4D97-AF65-F5344CB8AC3E}">
        <p14:creationId xmlns:p14="http://schemas.microsoft.com/office/powerpoint/2010/main" val="3885409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4027" y="-226151"/>
            <a:ext cx="8229600" cy="1143000"/>
          </a:xfrm>
        </p:spPr>
        <p:txBody>
          <a:bodyPr/>
          <a:lstStyle/>
          <a:p>
            <a:r>
              <a:rPr lang="fr-FR" dirty="0" smtClean="0"/>
              <a:t>C- Première naissance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161" y="1052736"/>
            <a:ext cx="4378694" cy="187226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28350" t="-861" r="28180" b="861"/>
          <a:stretch/>
        </p:blipFill>
        <p:spPr>
          <a:xfrm>
            <a:off x="326108" y="2976954"/>
            <a:ext cx="1397653" cy="351909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823320" y="4285342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/>
              <a:t>1925</a:t>
            </a:r>
            <a:endParaRPr lang="fr-FR" sz="36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7429" y="323862"/>
            <a:ext cx="2088232" cy="282781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7896" y="4285342"/>
            <a:ext cx="2625918" cy="1975574"/>
          </a:xfrm>
          <a:prstGeom prst="rect">
            <a:avLst/>
          </a:prstGeom>
        </p:spPr>
      </p:pic>
      <p:sp>
        <p:nvSpPr>
          <p:cNvPr id="10" name="Double flèche horizontale 9"/>
          <p:cNvSpPr/>
          <p:nvPr/>
        </p:nvSpPr>
        <p:spPr>
          <a:xfrm>
            <a:off x="1823320" y="4941167"/>
            <a:ext cx="1236512" cy="227381"/>
          </a:xfrm>
          <a:prstGeom prst="left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Double flèche horizontale 10"/>
          <p:cNvSpPr/>
          <p:nvPr/>
        </p:nvSpPr>
        <p:spPr>
          <a:xfrm>
            <a:off x="4860032" y="1671060"/>
            <a:ext cx="922415" cy="216024"/>
          </a:xfrm>
          <a:prstGeom prst="left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5333" y="3566000"/>
            <a:ext cx="2786113" cy="208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5592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5482952" cy="652934"/>
          </a:xfrm>
        </p:spPr>
        <p:txBody>
          <a:bodyPr>
            <a:normAutofit fontScale="90000"/>
          </a:bodyPr>
          <a:lstStyle/>
          <a:p>
            <a:pPr algn="ctr"/>
            <a:r>
              <a:rPr lang="fr-FR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fr-FR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-Avant et après </a:t>
            </a:r>
            <a:r>
              <a:rPr lang="fr-FR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r>
              <a:rPr lang="fr-FR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 </a:t>
            </a:r>
            <a:r>
              <a:rPr lang="fr-FR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nouveau départ </a:t>
            </a:r>
            <a:endParaRPr lang="fr-FR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71020" y="1091171"/>
            <a:ext cx="2562225" cy="381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892" y="4509120"/>
            <a:ext cx="3422142" cy="19261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177539" y="5154559"/>
            <a:ext cx="16530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1946</a:t>
            </a:r>
            <a:endParaRPr lang="fr-FR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7" name="Flèche vers le bas 6"/>
          <p:cNvSpPr/>
          <p:nvPr/>
        </p:nvSpPr>
        <p:spPr>
          <a:xfrm rot="20041301">
            <a:off x="1198733" y="3631331"/>
            <a:ext cx="186635" cy="108012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 vers le bas 7"/>
          <p:cNvSpPr/>
          <p:nvPr/>
        </p:nvSpPr>
        <p:spPr>
          <a:xfrm rot="2324493">
            <a:off x="3316631" y="3977272"/>
            <a:ext cx="360040" cy="149047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421892" y="3284984"/>
            <a:ext cx="134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2060"/>
                </a:solidFill>
              </a:rPr>
              <a:t>Paul </a:t>
            </a:r>
            <a:r>
              <a:rPr lang="fr-FR" dirty="0" err="1" smtClean="0">
                <a:solidFill>
                  <a:srgbClr val="002060"/>
                </a:solidFill>
              </a:rPr>
              <a:t>Riegel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041048" y="3644167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2060"/>
                </a:solidFill>
              </a:rPr>
              <a:t>Hans </a:t>
            </a:r>
            <a:r>
              <a:rPr lang="fr-FR" dirty="0" err="1" smtClean="0">
                <a:solidFill>
                  <a:srgbClr val="002060"/>
                </a:solidFill>
              </a:rPr>
              <a:t>Riegel</a:t>
            </a:r>
            <a:r>
              <a:rPr lang="fr-FR" dirty="0" smtClean="0">
                <a:solidFill>
                  <a:srgbClr val="002060"/>
                </a:solidFill>
              </a:rPr>
              <a:t> Junior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031584" y="724707"/>
            <a:ext cx="1728192" cy="366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rgbClr val="002060"/>
                </a:solidFill>
              </a:rPr>
              <a:t>Gertrud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12" name="Flèche vers le haut 11"/>
          <p:cNvSpPr/>
          <p:nvPr/>
        </p:nvSpPr>
        <p:spPr>
          <a:xfrm>
            <a:off x="971598" y="2780928"/>
            <a:ext cx="288034" cy="36004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lèche vers le haut 12"/>
          <p:cNvSpPr/>
          <p:nvPr/>
        </p:nvSpPr>
        <p:spPr>
          <a:xfrm>
            <a:off x="3419872" y="3140968"/>
            <a:ext cx="288032" cy="503199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683568" y="2204864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2060"/>
                </a:solidFill>
              </a:rPr>
              <a:t>Production 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3041048" y="2226386"/>
            <a:ext cx="1440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2060"/>
                </a:solidFill>
              </a:rPr>
              <a:t>Marketing , commerciale , distribution </a:t>
            </a:r>
            <a:endParaRPr lang="fr-F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586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0412" y="294543"/>
            <a:ext cx="5122912" cy="652934"/>
          </a:xfrm>
        </p:spPr>
        <p:txBody>
          <a:bodyPr/>
          <a:lstStyle/>
          <a:p>
            <a:r>
              <a:rPr lang="fr-FR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fr-FR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 sucre aux gélifiés </a:t>
            </a:r>
            <a:endParaRPr lang="fr-FR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0562" y="1669411"/>
            <a:ext cx="2511105" cy="3355749"/>
          </a:xfrm>
          <a:prstGeom prst="rect">
            <a:avLst/>
          </a:prstGeom>
        </p:spPr>
      </p:pic>
      <p:sp>
        <p:nvSpPr>
          <p:cNvPr id="5" name="Flèche droite 4"/>
          <p:cNvSpPr/>
          <p:nvPr/>
        </p:nvSpPr>
        <p:spPr>
          <a:xfrm>
            <a:off x="3214340" y="1628800"/>
            <a:ext cx="1201325" cy="504056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3891" y="962144"/>
            <a:ext cx="3866959" cy="1767984"/>
          </a:xfrm>
          <a:prstGeom prst="rect">
            <a:avLst/>
          </a:prstGeom>
        </p:spPr>
      </p:pic>
      <p:sp>
        <p:nvSpPr>
          <p:cNvPr id="7" name="Flèche droite 6"/>
          <p:cNvSpPr/>
          <p:nvPr/>
        </p:nvSpPr>
        <p:spPr>
          <a:xfrm rot="5400000">
            <a:off x="6876256" y="3150498"/>
            <a:ext cx="936104" cy="360040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 droite 8"/>
          <p:cNvSpPr/>
          <p:nvPr/>
        </p:nvSpPr>
        <p:spPr>
          <a:xfrm rot="10800000">
            <a:off x="4041869" y="4715423"/>
            <a:ext cx="1544044" cy="619473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8009" y="4477647"/>
            <a:ext cx="1714500" cy="1714500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539666" y="1174622"/>
            <a:ext cx="1892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2060"/>
                </a:solidFill>
              </a:rPr>
              <a:t>4</a:t>
            </a:r>
            <a:r>
              <a:rPr lang="fr-FR" baseline="30000" dirty="0" smtClean="0">
                <a:solidFill>
                  <a:srgbClr val="002060"/>
                </a:solidFill>
              </a:rPr>
              <a:t>ème</a:t>
            </a:r>
            <a:r>
              <a:rPr lang="fr-FR" dirty="0" smtClean="0">
                <a:solidFill>
                  <a:srgbClr val="002060"/>
                </a:solidFill>
              </a:rPr>
              <a:t> siècle av. J-C 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6052054" y="2824066"/>
            <a:ext cx="1165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rgbClr val="002060"/>
                </a:solidFill>
              </a:rPr>
              <a:t>1796</a:t>
            </a:r>
            <a:endParaRPr lang="fr-FR" sz="2800" dirty="0">
              <a:solidFill>
                <a:srgbClr val="00206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6732240" y="6096769"/>
            <a:ext cx="1373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002060"/>
                </a:solidFill>
              </a:rPr>
              <a:t>19</a:t>
            </a:r>
            <a:r>
              <a:rPr lang="fr-FR" sz="2000" baseline="30000" dirty="0" smtClean="0">
                <a:solidFill>
                  <a:srgbClr val="002060"/>
                </a:solidFill>
              </a:rPr>
              <a:t>ème</a:t>
            </a:r>
            <a:r>
              <a:rPr lang="fr-FR" sz="2000" dirty="0" smtClean="0">
                <a:solidFill>
                  <a:srgbClr val="002060"/>
                </a:solidFill>
              </a:rPr>
              <a:t> </a:t>
            </a:r>
            <a:r>
              <a:rPr lang="fr-FR" sz="2000" dirty="0" smtClean="0">
                <a:solidFill>
                  <a:srgbClr val="002060"/>
                </a:solidFill>
              </a:rPr>
              <a:t>siècle  </a:t>
            </a:r>
            <a:endParaRPr lang="fr-FR" sz="2000" dirty="0">
              <a:solidFill>
                <a:srgbClr val="00206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615665" y="6192147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2060"/>
                </a:solidFill>
              </a:rPr>
              <a:t>1980</a:t>
            </a:r>
            <a:endParaRPr lang="fr-FR" dirty="0">
              <a:solidFill>
                <a:srgbClr val="002060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7122" y="3860504"/>
            <a:ext cx="2174331" cy="217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2088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285095"/>
            <a:ext cx="8141187" cy="804119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smtClean="0"/>
              <a:t>PARTIE 2 : HARIBO d’aujourd’hui </a:t>
            </a:r>
            <a:br>
              <a:rPr lang="fr-FR" dirty="0" smtClean="0"/>
            </a:br>
            <a:r>
              <a:rPr lang="fr-FR" u="sng" dirty="0" smtClean="0"/>
              <a:t>A- Quelques chiffres</a:t>
            </a:r>
            <a:endParaRPr lang="fr-FR" u="sng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1095" y="2895402"/>
            <a:ext cx="2733076" cy="12025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ZoneTexte 14"/>
          <p:cNvSpPr txBox="1"/>
          <p:nvPr/>
        </p:nvSpPr>
        <p:spPr>
          <a:xfrm>
            <a:off x="6304475" y="5350695"/>
            <a:ext cx="230425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*750 salariés (2015)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6516216" y="2896789"/>
            <a:ext cx="2304256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2 sites de production à Uzès et à Marseille</a:t>
            </a:r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3389841" y="2204359"/>
            <a:ext cx="2016224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150 références </a:t>
            </a:r>
            <a:endParaRPr lang="fr-FR" dirty="0"/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074" y="3953604"/>
            <a:ext cx="1008161" cy="1131609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8037" y="584313"/>
            <a:ext cx="1372435" cy="1936903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7492" y="3837438"/>
            <a:ext cx="1619250" cy="1247775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 rotWithShape="1">
          <a:blip r:embed="rId6"/>
          <a:srcRect l="16537" t="-9980" r="45664" b="9980"/>
          <a:stretch/>
        </p:blipFill>
        <p:spPr>
          <a:xfrm>
            <a:off x="467544" y="483935"/>
            <a:ext cx="1444684" cy="1809463"/>
          </a:xfrm>
          <a:prstGeom prst="rect">
            <a:avLst/>
          </a:prstGeom>
        </p:spPr>
      </p:pic>
      <p:sp>
        <p:nvSpPr>
          <p:cNvPr id="26" name="ZoneTexte 25"/>
          <p:cNvSpPr txBox="1"/>
          <p:nvPr/>
        </p:nvSpPr>
        <p:spPr>
          <a:xfrm>
            <a:off x="2101967" y="1109312"/>
            <a:ext cx="252028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50 nouveautés lancées entre 2009 et 2016</a:t>
            </a:r>
            <a:endParaRPr lang="fr-FR" dirty="0"/>
          </a:p>
        </p:txBody>
      </p:sp>
      <p:sp>
        <p:nvSpPr>
          <p:cNvPr id="28" name="ZoneTexte 27"/>
          <p:cNvSpPr txBox="1"/>
          <p:nvPr/>
        </p:nvSpPr>
        <p:spPr>
          <a:xfrm>
            <a:off x="389051" y="2509794"/>
            <a:ext cx="2032715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LEADER</a:t>
            </a:r>
          </a:p>
          <a:p>
            <a:r>
              <a:rPr lang="fr-FR" dirty="0" smtClean="0"/>
              <a:t>De la confiserie Française enfants/adultes</a:t>
            </a:r>
            <a:endParaRPr lang="fr-FR" dirty="0"/>
          </a:p>
        </p:txBody>
      </p:sp>
      <p:sp>
        <p:nvSpPr>
          <p:cNvPr id="29" name="ZoneTexte 28"/>
          <p:cNvSpPr txBox="1"/>
          <p:nvPr/>
        </p:nvSpPr>
        <p:spPr>
          <a:xfrm>
            <a:off x="487894" y="5350695"/>
            <a:ext cx="1933872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36 % de parts de marché en valeur en France 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1649016" y="4218370"/>
            <a:ext cx="3672408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14 milliards de confiseries fabriquées en 2014</a:t>
            </a:r>
            <a:endParaRPr lang="fr-FR" dirty="0"/>
          </a:p>
        </p:txBody>
      </p:sp>
      <p:sp>
        <p:nvSpPr>
          <p:cNvPr id="31" name="ZoneTexte 30"/>
          <p:cNvSpPr txBox="1"/>
          <p:nvPr/>
        </p:nvSpPr>
        <p:spPr>
          <a:xfrm>
            <a:off x="4952080" y="1198866"/>
            <a:ext cx="223224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750 salariés (2015)</a:t>
            </a:r>
            <a:endParaRPr lang="fr-FR" dirty="0"/>
          </a:p>
        </p:txBody>
      </p:sp>
      <p:sp>
        <p:nvSpPr>
          <p:cNvPr id="32" name="ZoneTexte 31"/>
          <p:cNvSpPr txBox="1"/>
          <p:nvPr/>
        </p:nvSpPr>
        <p:spPr>
          <a:xfrm>
            <a:off x="2981095" y="5150640"/>
            <a:ext cx="2582984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600" dirty="0" smtClean="0"/>
              <a:t>66 000 T de bonbons HARIBO consommés en France chaque année soit l’équivalent de 100 airbus A380 remplis de passagers ! 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1611058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520" y="-315416"/>
            <a:ext cx="8229600" cy="1143000"/>
          </a:xfrm>
        </p:spPr>
        <p:txBody>
          <a:bodyPr/>
          <a:lstStyle/>
          <a:p>
            <a:r>
              <a:rPr lang="fr-FR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B- HARIBO dans le monde</a:t>
            </a:r>
            <a:endParaRPr lang="fr-FR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1600" y="980728"/>
            <a:ext cx="7200800" cy="5000556"/>
          </a:xfrm>
          <a:prstGeom prst="rect">
            <a:avLst/>
          </a:prstGeom>
        </p:spPr>
      </p:pic>
      <p:sp>
        <p:nvSpPr>
          <p:cNvPr id="9" name="Organigramme : Connecteur 8"/>
          <p:cNvSpPr/>
          <p:nvPr/>
        </p:nvSpPr>
        <p:spPr>
          <a:xfrm>
            <a:off x="2339752" y="4005064"/>
            <a:ext cx="360040" cy="36004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Organigramme : Connecteur 9"/>
          <p:cNvSpPr/>
          <p:nvPr/>
        </p:nvSpPr>
        <p:spPr>
          <a:xfrm>
            <a:off x="5076056" y="1556792"/>
            <a:ext cx="144016" cy="144016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Organigramme : Connecteur 10"/>
          <p:cNvSpPr/>
          <p:nvPr/>
        </p:nvSpPr>
        <p:spPr>
          <a:xfrm>
            <a:off x="4860032" y="1772816"/>
            <a:ext cx="144016" cy="156642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Organigramme : Connecteur 11"/>
          <p:cNvSpPr/>
          <p:nvPr/>
        </p:nvSpPr>
        <p:spPr>
          <a:xfrm>
            <a:off x="1259632" y="2060848"/>
            <a:ext cx="288032" cy="288032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2195736" y="3743826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tx2">
                    <a:lumMod val="10000"/>
                  </a:schemeClr>
                </a:solidFill>
              </a:rPr>
              <a:t>2016</a:t>
            </a:r>
            <a:endParaRPr lang="fr-FR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007604" y="175615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tx2">
                    <a:lumMod val="10000"/>
                  </a:schemeClr>
                </a:solidFill>
              </a:rPr>
              <a:t>1982</a:t>
            </a:r>
            <a:endParaRPr lang="fr-FR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4535996" y="190754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tx2">
                    <a:lumMod val="10000"/>
                  </a:schemeClr>
                </a:solidFill>
              </a:rPr>
              <a:t>1996</a:t>
            </a:r>
            <a:endParaRPr lang="fr-FR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4752020" y="1222637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tx2">
                    <a:lumMod val="10000"/>
                  </a:schemeClr>
                </a:solidFill>
              </a:rPr>
              <a:t>1990</a:t>
            </a:r>
            <a:endParaRPr lang="fr-FR" dirty="0">
              <a:solidFill>
                <a:schemeClr val="tx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42792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lles">
  <a:themeElements>
    <a:clrScheme name="Personnalisé 2">
      <a:dk1>
        <a:srgbClr val="F2F2F2"/>
      </a:dk1>
      <a:lt1>
        <a:sysClr val="window" lastClr="FFFFFF"/>
      </a:lt1>
      <a:dk2>
        <a:srgbClr val="9BCFD5"/>
      </a:dk2>
      <a:lt2>
        <a:srgbClr val="E7ECED"/>
      </a:lt2>
      <a:accent1>
        <a:srgbClr val="F2F2F2"/>
      </a:accent1>
      <a:accent2>
        <a:srgbClr val="3C3C3C"/>
      </a:accent2>
      <a:accent3>
        <a:srgbClr val="DEAE00"/>
      </a:accent3>
      <a:accent4>
        <a:srgbClr val="BFBFBF"/>
      </a:accent4>
      <a:accent5>
        <a:srgbClr val="E0773C"/>
      </a:accent5>
      <a:accent6>
        <a:srgbClr val="9BCFD5"/>
      </a:accent6>
      <a:hlink>
        <a:srgbClr val="26CBEC"/>
      </a:hlink>
      <a:folHlink>
        <a:srgbClr val="598C8C"/>
      </a:folHlink>
    </a:clrScheme>
    <a:fontScheme name="Médian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apitaux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16684</TotalTime>
  <Words>501</Words>
  <Application>Microsoft Office PowerPoint</Application>
  <PresentationFormat>Affichage à l'écran (4:3)</PresentationFormat>
  <Paragraphs>105</Paragraphs>
  <Slides>15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0" baseType="lpstr">
      <vt:lpstr>Arial</vt:lpstr>
      <vt:lpstr>Calibri</vt:lpstr>
      <vt:lpstr>Tw Cen MT</vt:lpstr>
      <vt:lpstr>Wingdings</vt:lpstr>
      <vt:lpstr>Mailles</vt:lpstr>
      <vt:lpstr>Présentation PowerPoint</vt:lpstr>
      <vt:lpstr>Sommaire : </vt:lpstr>
      <vt:lpstr>A- HANS RIEGEL </vt:lpstr>
      <vt:lpstr>B- Un capital de départ légendaire</vt:lpstr>
      <vt:lpstr>C- Première naissance</vt:lpstr>
      <vt:lpstr>D-Avant et après un nouveau départ </vt:lpstr>
      <vt:lpstr>E- Du sucre aux gélifiés </vt:lpstr>
      <vt:lpstr>PARTIE 2 : HARIBO d’aujourd’hui  A- Quelques chiffres</vt:lpstr>
      <vt:lpstr>B- HARIBO dans le monde</vt:lpstr>
      <vt:lpstr>C- Les bonbons cultes </vt:lpstr>
      <vt:lpstr>Présentation PowerPoint</vt:lpstr>
      <vt:lpstr>Présentation PowerPoint</vt:lpstr>
      <vt:lpstr>Présentation PowerPoint</vt:lpstr>
      <vt:lpstr>D- Le musée HARIBO à Uzès 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Grosmagny</dc:creator>
  <cp:lastModifiedBy>Angélique Gaspard</cp:lastModifiedBy>
  <cp:revision>89</cp:revision>
  <dcterms:created xsi:type="dcterms:W3CDTF">2016-12-22T13:07:05Z</dcterms:created>
  <dcterms:modified xsi:type="dcterms:W3CDTF">2017-01-05T06:12:18Z</dcterms:modified>
</cp:coreProperties>
</file>